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346" r:id="rId2"/>
    <p:sldId id="283" r:id="rId3"/>
    <p:sldId id="287" r:id="rId4"/>
    <p:sldId id="285" r:id="rId5"/>
    <p:sldId id="284" r:id="rId6"/>
    <p:sldId id="286" r:id="rId7"/>
    <p:sldId id="289" r:id="rId8"/>
    <p:sldId id="320" r:id="rId9"/>
    <p:sldId id="321" r:id="rId10"/>
    <p:sldId id="322" r:id="rId11"/>
  </p:sldIdLst>
  <p:sldSz cx="9144000" cy="6858000" type="screen4x3"/>
  <p:notesSz cx="6858000" cy="9144000"/>
  <p:defaultTextStyle>
    <a:defPPr>
      <a:defRPr lang="en-US"/>
    </a:defPPr>
    <a:lvl1pPr marL="0" lvl="0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51"/>
    <p:restoredTop sz="94563"/>
  </p:normalViewPr>
  <p:slideViewPr>
    <p:cSldViewPr showGuides="1">
      <p:cViewPr varScale="1">
        <p:scale>
          <a:sx n="66" d="100"/>
          <a:sy n="66" d="100"/>
        </p:scale>
        <p:origin x="5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Placeholder Kepala 8908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endParaRPr lang="en-US" sz="1200" dirty="0"/>
          </a:p>
        </p:txBody>
      </p:sp>
      <p:sp>
        <p:nvSpPr>
          <p:cNvPr id="89091" name="Placeholder Tanggal 8909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r"/>
            <a:endParaRPr lang="en-US" sz="1200" dirty="0"/>
          </a:p>
        </p:txBody>
      </p:sp>
      <p:sp>
        <p:nvSpPr>
          <p:cNvPr id="89092" name="Placeholder Gambar Slide 8909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89093" name="Placeholder Teks 89092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89094" name="Placeholder Footer 89093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/>
            <a:endParaRPr lang="en-US" sz="1200" dirty="0"/>
          </a:p>
        </p:txBody>
      </p:sp>
      <p:sp>
        <p:nvSpPr>
          <p:cNvPr id="89095" name="Placeholder Nomor Slide 8909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/>
            <a:fld id="{9A0DB2DC-4C9A-4742-B13C-FB6460FD3503}" type="slidenum">
              <a:rPr lang="en-US" sz="1200" dirty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193680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en-US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en-US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Judul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dirty="0"/>
              <a:t>Click to edit Master title style</a:t>
            </a:r>
          </a:p>
        </p:txBody>
      </p:sp>
      <p:sp>
        <p:nvSpPr>
          <p:cNvPr id="1027" name="Placeholder Teks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1028" name="Placeholder Tanggal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l">
              <a:defRPr sz="1400"/>
            </a:lvl1pPr>
          </a:lstStyle>
          <a:p>
            <a:pPr lvl="0"/>
            <a:fld id="{BB962C8B-B14F-4D97-AF65-F5344CB8AC3E}" type="datetime1">
              <a:rPr lang="en-US"/>
              <a:t>12/17/2024</a:t>
            </a:fld>
            <a:endParaRPr lang="en-US"/>
          </a:p>
        </p:txBody>
      </p:sp>
      <p:sp>
        <p:nvSpPr>
          <p:cNvPr id="1029" name="Placeholder Foot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30" name="Placeholder Nomor Slide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Persamaan Akuntansi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Kantor Pusat:</a:t>
            </a:r>
          </a:p>
          <a:p>
            <a:r>
              <a:rPr lang="id-ID" dirty="0" smtClean="0"/>
              <a:t>Asset=Liabilitas + Ekuitas</a:t>
            </a:r>
            <a:endParaRPr lang="id-ID" dirty="0"/>
          </a:p>
          <a:p>
            <a:endParaRPr lang="id-ID" dirty="0" smtClean="0"/>
          </a:p>
          <a:p>
            <a:r>
              <a:rPr lang="id-ID" dirty="0" smtClean="0"/>
              <a:t>Kantor Cabang:</a:t>
            </a:r>
          </a:p>
          <a:p>
            <a:r>
              <a:rPr lang="id-ID" dirty="0" smtClean="0"/>
              <a:t>Asset= </a:t>
            </a:r>
            <a:r>
              <a:rPr lang="id-ID" smtClean="0"/>
              <a:t>Liabilitas +R/L KC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09715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Judul 10649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ln/>
        </p:spPr>
        <p:txBody>
          <a:bodyPr anchor="ctr" anchorCtr="0"/>
          <a:lstStyle/>
          <a:p>
            <a:r>
              <a:rPr sz="2400">
                <a:solidFill>
                  <a:schemeClr val="accent2"/>
                </a:solidFill>
              </a:rPr>
              <a:t>ILUSTRASI JURNAL (3)</a:t>
            </a:r>
          </a:p>
        </p:txBody>
      </p:sp>
      <p:graphicFrame>
        <p:nvGraphicFramePr>
          <p:cNvPr id="106518" name="Placeholder Konten 106517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25780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2578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id-ID" alt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PENYESUAIAN &amp;PENU TUPAN PER 31/10/06: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BRG-DAG TERSISA    $  8.400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BRG-DAG      $ 8.400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 IHTISAR R/L  $ 8.400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PENJUALAN  $ 6.500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 IHTISAR R/L  $ 6.500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IHTISAR R/L  $13.250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PENGIRIMAN BRG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DR KP              $ 12.000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B.KOMISI         $      400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B.SEWA           $      200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B.RUPA-2        $      150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B.ASURANSI   $        35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B.PENYUSTN  $        50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B.PAJAK          $        25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B.IKLAN           $      300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B.BUNGA        $        90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IHTISAR  R/L  $ 1.650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RK-KP               $ 1.650</a:t>
                      </a:r>
                      <a:r>
                        <a:rPr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id-ID" altLang="en-US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RK-KC     $ 1.650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LABA KC       $ 1.650</a:t>
                      </a:r>
                    </a:p>
                    <a:p>
                      <a:pPr marL="0" lvl="0" indent="0">
                        <a:buNone/>
                      </a:pPr>
                      <a:endParaRPr sz="1400">
                        <a:solidFill>
                          <a:schemeClr val="accent2"/>
                        </a:solidFill>
                      </a:endParaRP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LABA KC $  1.650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IHTISAR R/L  $ 1.650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Judul 33793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77200" cy="990600"/>
          </a:xfrm>
          <a:ln/>
        </p:spPr>
        <p:txBody>
          <a:bodyPr anchor="ctr" anchorCtr="0"/>
          <a:lstStyle/>
          <a:p>
            <a:r>
              <a:rPr sz="3200">
                <a:solidFill>
                  <a:schemeClr val="accent2"/>
                </a:solidFill>
              </a:rPr>
              <a:t>PERBEDAAN TRANSAKSI AGEN ,KANTOR CABANG DAN KANTOR PUSAT</a:t>
            </a:r>
          </a:p>
        </p:txBody>
      </p:sp>
      <p:sp>
        <p:nvSpPr>
          <p:cNvPr id="33795" name="Placeholder Teks 33794"/>
          <p:cNvSpPr>
            <a:spLocks noGrp="1"/>
          </p:cNvSpPr>
          <p:nvPr>
            <p:ph type="body" idx="1"/>
          </p:nvPr>
        </p:nvSpPr>
        <p:spPr>
          <a:xfrm>
            <a:off x="609600" y="1828800"/>
            <a:ext cx="8077200" cy="4419600"/>
          </a:xfrm>
          <a:ln/>
        </p:spPr>
        <p:txBody>
          <a:bodyPr/>
          <a:lstStyle/>
          <a:p>
            <a:pPr algn="ctr">
              <a:buNone/>
            </a:pPr>
            <a:r>
              <a:rPr sz="3600">
                <a:solidFill>
                  <a:schemeClr val="accent2"/>
                </a:solidFill>
              </a:rPr>
              <a:t>A.AGEN:</a:t>
            </a:r>
            <a:r>
              <a:rPr sz="2800">
                <a:solidFill>
                  <a:schemeClr val="accent2"/>
                </a:solidFill>
              </a:rPr>
              <a:t> </a:t>
            </a:r>
          </a:p>
          <a:p>
            <a:r>
              <a:rPr sz="2800">
                <a:solidFill>
                  <a:schemeClr val="accent2"/>
                </a:solidFill>
              </a:rPr>
              <a:t>HANYA TERDAPAT WEWENANG OPERASI BUKAN AKUNTANSI</a:t>
            </a:r>
          </a:p>
          <a:p>
            <a:r>
              <a:rPr sz="2800">
                <a:solidFill>
                  <a:schemeClr val="accent2"/>
                </a:solidFill>
              </a:rPr>
              <a:t>TIDAK ADA JURNAL TRANSAKSI DI AGEN SEMUA DILAKUKAN DI KANTOR PUSAT</a:t>
            </a:r>
          </a:p>
          <a:p>
            <a:r>
              <a:rPr sz="2800">
                <a:solidFill>
                  <a:schemeClr val="accent2"/>
                </a:solidFill>
              </a:rPr>
              <a:t>TIDAK TERJADI MEKANISME TRANSAKSI TIMBAL BALIK (RECIPROCAL ACCOUNT</a:t>
            </a:r>
            <a:r>
              <a:rPr sz="2800"/>
              <a:t>) </a:t>
            </a:r>
          </a:p>
          <a:p>
            <a:pPr>
              <a:buNone/>
            </a:pPr>
            <a:endParaRPr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9762"/>
          </a:xfrm>
          <a:ln/>
        </p:spPr>
        <p:txBody>
          <a:bodyPr vert="horz" wrap="square" lIns="91440" tIns="45720" rIns="91440" bIns="45720" anchor="ctr" anchorCtr="0"/>
          <a:lstStyle/>
          <a:p>
            <a:r>
              <a:rPr sz="3200">
                <a:solidFill>
                  <a:schemeClr val="accent2"/>
                </a:solidFill>
              </a:rPr>
              <a:t>B.KANTOR CABANG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95400"/>
            <a:ext cx="8229600" cy="5181600"/>
          </a:xfrm>
          <a:ln/>
        </p:spPr>
        <p:txBody>
          <a:bodyPr vert="horz" wrap="square" lIns="91440" tIns="45720" rIns="91440" bIns="45720" anchor="t" anchorCtr="0"/>
          <a:lstStyle/>
          <a:p>
            <a:r>
              <a:rPr sz="2800">
                <a:solidFill>
                  <a:schemeClr val="accent2"/>
                </a:solidFill>
              </a:rPr>
              <a:t>TERDAPAT WEWENANG OPERASI &amp;  AKUNTANSI  (RESPONSIBILITY ACCOUNTING)</a:t>
            </a:r>
          </a:p>
          <a:p>
            <a:r>
              <a:rPr sz="2800">
                <a:solidFill>
                  <a:schemeClr val="accent2"/>
                </a:solidFill>
              </a:rPr>
              <a:t>JURNAL TRANSAKSI TERJADI DI  DUA  BELAH PIHAK</a:t>
            </a:r>
          </a:p>
          <a:p>
            <a:r>
              <a:rPr sz="2800">
                <a:solidFill>
                  <a:schemeClr val="accent2"/>
                </a:solidFill>
              </a:rPr>
              <a:t>ATAU TRANSAKSI YG INDEPENDEN</a:t>
            </a:r>
          </a:p>
          <a:p>
            <a:r>
              <a:rPr sz="2800">
                <a:solidFill>
                  <a:schemeClr val="accent2"/>
                </a:solidFill>
              </a:rPr>
              <a:t>TERJADI MEKANISME  TRANSAKSI TIMBAL BALIK (RECIPROCAL ACCOUNT)</a:t>
            </a:r>
          </a:p>
          <a:p>
            <a:r>
              <a:rPr sz="2800">
                <a:solidFill>
                  <a:schemeClr val="accent2"/>
                </a:solidFill>
              </a:rPr>
              <a:t>TRANSFER R/L DARI KANTOR CABANG KE KANTOR  PUSAT PADA SAAT TUTUP BUKU</a:t>
            </a:r>
          </a:p>
          <a:p>
            <a:endParaRPr sz="28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Judul 3584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lstStyle/>
          <a:p>
            <a:r>
              <a:rPr sz="3200">
                <a:solidFill>
                  <a:schemeClr val="accent2"/>
                </a:solidFill>
              </a:rPr>
              <a:t>C.TRANSAKSI INDEPENDEND </a:t>
            </a:r>
            <a:br>
              <a:rPr sz="3200">
                <a:solidFill>
                  <a:schemeClr val="accent2"/>
                </a:solidFill>
              </a:rPr>
            </a:br>
            <a:r>
              <a:rPr sz="3200">
                <a:solidFill>
                  <a:schemeClr val="accent2"/>
                </a:solidFill>
              </a:rPr>
              <a:t>(NON-RECIPROCAL)</a:t>
            </a:r>
          </a:p>
        </p:txBody>
      </p:sp>
      <p:sp>
        <p:nvSpPr>
          <p:cNvPr id="35843" name="Placeholder Teks 3584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ln/>
        </p:spPr>
        <p:txBody>
          <a:bodyPr/>
          <a:lstStyle/>
          <a:p>
            <a:pPr algn="ctr"/>
            <a:r>
              <a:rPr sz="2800">
                <a:solidFill>
                  <a:schemeClr val="accent2"/>
                </a:solidFill>
              </a:rPr>
              <a:t>TRANSAKSI KANTOR PUSAT</a:t>
            </a:r>
          </a:p>
          <a:p>
            <a:r>
              <a:rPr sz="2400">
                <a:solidFill>
                  <a:schemeClr val="accent2"/>
                </a:solidFill>
              </a:rPr>
              <a:t>TRANSAKSI YG HANYA TERJADI DI KANTOR PUSAT TANPA MELIBATKAN/MEMPENGARUHI KANTOR CABANG  (NON-RECIPROCAL)</a:t>
            </a:r>
          </a:p>
          <a:p>
            <a:pPr algn="ctr"/>
            <a:r>
              <a:rPr sz="2800">
                <a:solidFill>
                  <a:schemeClr val="accent2"/>
                </a:solidFill>
              </a:rPr>
              <a:t>TRANSAKSI KANTOR CABANG</a:t>
            </a:r>
          </a:p>
          <a:p>
            <a:r>
              <a:rPr sz="2400">
                <a:solidFill>
                  <a:schemeClr val="accent2"/>
                </a:solidFill>
              </a:rPr>
              <a:t>TRANSAKSI YG HANYA TERJADI DI KANTOR CABANG TANPA MELIBATKAN/MEMPENGARUHI KANTOR PUSAT (NON-RECIPROCAL)</a:t>
            </a:r>
          </a:p>
          <a:p>
            <a:endParaRPr sz="24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Judul 34817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868362"/>
          </a:xfrm>
          <a:ln/>
        </p:spPr>
        <p:txBody>
          <a:bodyPr anchor="ctr" anchorCtr="0"/>
          <a:lstStyle/>
          <a:p>
            <a:r>
              <a:rPr sz="3200">
                <a:solidFill>
                  <a:schemeClr val="accent2"/>
                </a:solidFill>
              </a:rPr>
              <a:t>RECIPROCAL  ACCOUNT</a:t>
            </a:r>
          </a:p>
        </p:txBody>
      </p:sp>
      <p:sp>
        <p:nvSpPr>
          <p:cNvPr id="34819" name="Placeholder Teks 34818"/>
          <p:cNvSpPr>
            <a:spLocks noGrp="1"/>
          </p:cNvSpPr>
          <p:nvPr>
            <p:ph type="body" idx="1"/>
          </p:nvPr>
        </p:nvSpPr>
        <p:spPr>
          <a:xfrm>
            <a:off x="381000" y="1600200"/>
            <a:ext cx="8305800" cy="4876800"/>
          </a:xfrm>
          <a:ln/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sz="2800">
                <a:solidFill>
                  <a:schemeClr val="accent2"/>
                </a:solidFill>
              </a:rPr>
              <a:t>1.DANA/BARANG YANG DIKIRIM OLEH KANTOR PUSAT KE KANTOR CABANG  ATAU  SEBALIKNYA</a:t>
            </a:r>
          </a:p>
          <a:p>
            <a:pPr>
              <a:lnSpc>
                <a:spcPct val="90000"/>
              </a:lnSpc>
              <a:buNone/>
            </a:pPr>
            <a:r>
              <a:rPr sz="2800">
                <a:solidFill>
                  <a:schemeClr val="accent2"/>
                </a:solidFill>
              </a:rPr>
              <a:t>2.AKTIVA /BIAYA YANG DIKELUARKAN ATAU DIPEROLEH OLEH KANTOR  PUSAT  TETAPI DIBEBANKAN ATAU  DIMILIKI  OLEH  KANTOR CABANG</a:t>
            </a:r>
          </a:p>
          <a:p>
            <a:pPr>
              <a:lnSpc>
                <a:spcPct val="90000"/>
              </a:lnSpc>
              <a:buNone/>
            </a:pPr>
            <a:r>
              <a:rPr sz="2800">
                <a:solidFill>
                  <a:schemeClr val="accent2"/>
                </a:solidFill>
              </a:rPr>
              <a:t>3.AKTIVA /BIAYA YANG DIKELUARKAN ATAU DIPEROLEH OLEH KANTOR  CABANG TETAPI DIBEBANKAN ATAU  DIMILIKI  OLEH  KANTOR PUSAT</a:t>
            </a:r>
          </a:p>
          <a:p>
            <a:pPr>
              <a:lnSpc>
                <a:spcPct val="90000"/>
              </a:lnSpc>
            </a:pPr>
            <a:endParaRPr sz="28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Judul 36865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  <a:ln/>
        </p:spPr>
        <p:txBody>
          <a:bodyPr anchor="ctr" anchorCtr="0"/>
          <a:lstStyle/>
          <a:p>
            <a:r>
              <a:rPr sz="2800">
                <a:solidFill>
                  <a:schemeClr val="accent2"/>
                </a:solidFill>
              </a:rPr>
              <a:t>JURNAL RECIPROCAL ACCOUNT</a:t>
            </a:r>
          </a:p>
        </p:txBody>
      </p:sp>
      <p:graphicFrame>
        <p:nvGraphicFramePr>
          <p:cNvPr id="36939" name="Placeholder Konten 36938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605463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048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000">
                          <a:solidFill>
                            <a:schemeClr val="accent2"/>
                          </a:solidFill>
                        </a:rPr>
                        <a:t>KANTOR PUSAT</a:t>
                      </a:r>
                      <a:endParaRPr lang="id-ID" altLang="en-US" sz="20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000">
                          <a:solidFill>
                            <a:schemeClr val="accent2"/>
                          </a:solidFill>
                        </a:rPr>
                        <a:t>KANTOR CABANG</a:t>
                      </a:r>
                      <a:endParaRPr lang="id-ID" altLang="en-US" sz="20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509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1.RK-KANTOR CABANG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 KAS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2.RK-KANTOR CABANG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PENGIRIMAN BRG-DAG KE KC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KAS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RK-KANTOR PUSAT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PENGIRIMAN BRG-DAG DR KP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RK-KANTOR PUSAT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4936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3.KAS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RK-KANTOR CABANG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4.PENGIRIMAN BRG-DAG DR KC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RK-KANTOR CABANG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RK-KANTOR PUSAT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KAS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RK-KANTOR PUSAT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PENGIRIMAN BRG-DAG KE KP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509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5.RK-KANTOR CABANG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KAS/BIAYA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6.RK-KANTOR CABANG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KAS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BIAYA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RK-KANTOR PUSAT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AKTIVA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RK-KANTOR PUSAT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493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7.BIAYA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 RK-KANTORCABANG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8.AKTIVA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RK-KANTORCABANG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RK-KANTOR PUSAT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KAS/BIAYA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RK-KANTOR PUSAT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KAS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Judul 4096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  <a:ln/>
        </p:spPr>
        <p:txBody>
          <a:bodyPr anchor="ctr" anchorCtr="0"/>
          <a:lstStyle/>
          <a:p>
            <a:r>
              <a:rPr sz="2800">
                <a:solidFill>
                  <a:schemeClr val="accent2"/>
                </a:solidFill>
              </a:rPr>
              <a:t>JURNAL NON-RECIPROCAL ACCOUNT</a:t>
            </a:r>
          </a:p>
        </p:txBody>
      </p:sp>
      <p:graphicFrame>
        <p:nvGraphicFramePr>
          <p:cNvPr id="40994" name="Placeholder Konten 40993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211763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000">
                          <a:solidFill>
                            <a:schemeClr val="accent2"/>
                          </a:solidFill>
                        </a:rPr>
                        <a:t>KANTOR PUSAT</a:t>
                      </a:r>
                      <a:endParaRPr lang="id-ID" altLang="en-US" sz="20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000">
                          <a:solidFill>
                            <a:schemeClr val="accent2"/>
                          </a:solidFill>
                        </a:rPr>
                        <a:t>KANTOR CABANG</a:t>
                      </a:r>
                      <a:endParaRPr lang="id-ID" altLang="en-US" sz="20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160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1.TRANSAKSI PENJUALAN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 PIUTANG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      PENJUALAN</a:t>
                      </a:r>
                    </a:p>
                    <a:p>
                      <a:pPr marL="0" lvl="0" indent="0">
                        <a:buNone/>
                      </a:pP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1</a:t>
                      </a:r>
                    </a:p>
                    <a:p>
                      <a:pPr marL="0" lvl="0" indent="0" algn="ctr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TIDAK ADA JURNAL 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509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.2</a:t>
                      </a:r>
                    </a:p>
                    <a:p>
                      <a:pPr marL="0" lvl="0" indent="0" algn="ctr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TIDAK ADA JURNAL </a:t>
                      </a:r>
                    </a:p>
                    <a:p>
                      <a:pPr marL="0" lvl="0" indent="0">
                        <a:buNone/>
                      </a:pP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2. TRANSAKSI PENJUALAN :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    PIUTANG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           PENJUALAN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382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3.PEMBELIAN PERSEDIAAN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PERSEDIAAN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        UTANG DAGANG 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3</a:t>
                      </a:r>
                    </a:p>
                    <a:p>
                      <a:pPr marL="0" lvl="0" indent="0" algn="ctr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TIDAK ADA JURNAL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493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4.</a:t>
                      </a:r>
                    </a:p>
                    <a:p>
                      <a:pPr marL="0" lvl="0" indent="0" algn="ctr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TIDAK ADA JURNAL</a:t>
                      </a:r>
                    </a:p>
                    <a:p>
                      <a:pPr marL="0" lvl="0" indent="0">
                        <a:buNone/>
                      </a:pP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4.PEMBELIAN PERSEDIAAN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PERSEDIAAN</a:t>
                      </a:r>
                    </a:p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              UTANG DAGANG </a:t>
                      </a:r>
                    </a:p>
                    <a:p>
                      <a:pPr marL="0" lvl="0" indent="0">
                        <a:buNone/>
                      </a:pP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Judul 10035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  <a:ln/>
        </p:spPr>
        <p:txBody>
          <a:bodyPr anchor="ctr" anchorCtr="0"/>
          <a:lstStyle/>
          <a:p>
            <a:r>
              <a:rPr sz="2400">
                <a:solidFill>
                  <a:schemeClr val="accent2"/>
                </a:solidFill>
              </a:rPr>
              <a:t>ILUSTRASI JURNAL (1)</a:t>
            </a:r>
          </a:p>
        </p:txBody>
      </p:sp>
      <p:graphicFrame>
        <p:nvGraphicFramePr>
          <p:cNvPr id="100474" name="Placeholder Konten 100473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495544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id-ID" alt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TRANSAKSI 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KANTOR CABANG 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600">
                          <a:solidFill>
                            <a:schemeClr val="accent2"/>
                          </a:solidFill>
                        </a:rPr>
                        <a:t>KANTOR PUSAT </a:t>
                      </a:r>
                      <a:endParaRPr lang="id-ID" altLang="en-US" sz="16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MENERIMA DANA DARI KP $ 6.000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KAS     $ 6.000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RK-KP $ 6.000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RK-KC $ 6.000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KAS       $ 6.000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438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MENERIMA BRG- DAG DARI KP </a:t>
                      </a:r>
                      <a:r>
                        <a:rPr sz="1400" err="1">
                          <a:solidFill>
                            <a:schemeClr val="accent2"/>
                          </a:solidFill>
                        </a:rPr>
                        <a:t>senilai</a:t>
                      </a:r>
                      <a:r>
                        <a:rPr sz="1400">
                          <a:solidFill>
                            <a:schemeClr val="accent2"/>
                          </a:solidFill>
                        </a:rPr>
                        <a:t> $ 12.000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PENGIRIMAN BRG-DAG DARI KP    $ 12.000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   RK-KP   $  12.000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RK-KC $ 12.000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PENGIRIMAN BRGDAG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KE KC       $ 12.000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159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3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PEMBELIAN INVENTARIS O/ KC, ASET DI  ANGGAP MILIK KP $ 3.000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RK-KP $ 3.000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KAS         $ 3.000 </a:t>
                      </a:r>
                      <a:r>
                        <a:rPr sz="1400">
                          <a:solidFill>
                            <a:schemeClr val="accent2"/>
                          </a:solidFill>
                          <a:cs typeface="Times New Roman" panose="02020603050405020304" pitchFamily="18" charset="0"/>
                        </a:rPr>
                        <a:t>       </a:t>
                      </a:r>
                      <a:endParaRPr lang="id-ID" altLang="en-US" sz="1400">
                        <a:solidFill>
                          <a:schemeClr val="accent2"/>
                        </a:solidFill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INVENTARIS KP $ 3.000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     RK-KC          $ 3.000</a:t>
                      </a:r>
                      <a:r>
                        <a:rPr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id-ID" altLang="en-US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271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4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 err="1">
                          <a:solidFill>
                            <a:schemeClr val="accent2"/>
                          </a:solidFill>
                        </a:rPr>
                        <a:t>a.PENJUALAN</a:t>
                      </a:r>
                      <a:r>
                        <a:rPr sz="1400">
                          <a:solidFill>
                            <a:schemeClr val="accent2"/>
                          </a:solidFill>
                        </a:rPr>
                        <a:t>  KREDIT 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$ 6.500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 err="1">
                          <a:solidFill>
                            <a:schemeClr val="accent2"/>
                          </a:solidFill>
                        </a:rPr>
                        <a:t>b.PENAGIHAN</a:t>
                      </a:r>
                      <a:r>
                        <a:rPr sz="1400">
                          <a:solidFill>
                            <a:schemeClr val="accent2"/>
                          </a:solidFill>
                        </a:rPr>
                        <a:t> PI UTANG   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$ 3,500</a:t>
                      </a:r>
                      <a:r>
                        <a:rPr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id-ID" altLang="en-US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PIUTANG     $ 6.500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PENJUALAN    $ 6.500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KAS           $   3.500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PIUTANG     $ 3.500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T/A JURNAL</a:t>
                      </a:r>
                      <a:r>
                        <a:rPr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id-ID" altLang="en-US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3271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5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PEMBAYARAN BIAYA-2 :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B.GAJI&amp;KOMISI $  400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B.SEWA               $   200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B.RUPA-2             $  150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KAS                      $  750</a:t>
                      </a:r>
                      <a:r>
                        <a:rPr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id-ID" altLang="en-US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T/A JURNAL</a:t>
                      </a:r>
                      <a:r>
                        <a:rPr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id-ID" altLang="en-US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Judul 1034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ln/>
        </p:spPr>
        <p:txBody>
          <a:bodyPr anchor="ctr" anchorCtr="0"/>
          <a:lstStyle/>
          <a:p>
            <a:r>
              <a:rPr sz="2400">
                <a:solidFill>
                  <a:schemeClr val="accent2"/>
                </a:solidFill>
              </a:rPr>
              <a:t>ILUSTRASI JURNAL (2)</a:t>
            </a:r>
          </a:p>
        </p:txBody>
      </p:sp>
      <p:graphicFrame>
        <p:nvGraphicFramePr>
          <p:cNvPr id="103669" name="Placeholder Konten 103668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37338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1080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6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  <a:cs typeface="Times New Roman" panose="02020603050405020304" pitchFamily="18" charset="0"/>
                        </a:rPr>
                        <a:t>PENGIRIMAN UANG KE-KP </a:t>
                      </a:r>
                      <a:endParaRPr lang="id-ID" altLang="en-US" sz="1400">
                        <a:solidFill>
                          <a:schemeClr val="accent2"/>
                        </a:solidFill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  <a:cs typeface="Times New Roman" panose="02020603050405020304" pitchFamily="18" charset="0"/>
                        </a:rPr>
                        <a:t>RK-KP  $ 2.000  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  <a:cs typeface="Times New Roman" panose="02020603050405020304" pitchFamily="18" charset="0"/>
                        </a:rPr>
                        <a:t>      KAS      $  2.000</a:t>
                      </a:r>
                      <a:r>
                        <a:rPr sz="1400">
                          <a:solidFill>
                            <a:schemeClr val="accent2"/>
                          </a:solidFill>
                        </a:rPr>
                        <a:t> </a:t>
                      </a:r>
                    </a:p>
                    <a:p>
                      <a:pPr marL="0" lvl="0" indent="0">
                        <a:buNone/>
                      </a:pPr>
                      <a:endParaRPr lang="id-ID" altLang="en-US" sz="1400">
                        <a:solidFill>
                          <a:schemeClr val="accent2"/>
                        </a:solidFill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  <a:cs typeface="Times New Roman" panose="02020603050405020304" pitchFamily="18" charset="0"/>
                        </a:rPr>
                        <a:t>KAS        $  2.000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  <a:cs typeface="Times New Roman" panose="02020603050405020304" pitchFamily="18" charset="0"/>
                        </a:rPr>
                        <a:t>    RK-KC       $ 2.000</a:t>
                      </a:r>
                      <a:r>
                        <a:rPr sz="1400"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257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7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BIAYA-2 YG DIBE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BANKAN KP KE- KC: 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 err="1">
                          <a:solidFill>
                            <a:schemeClr val="accent2"/>
                          </a:solidFill>
                        </a:rPr>
                        <a:t>a.ASURANSI</a:t>
                      </a:r>
                      <a:r>
                        <a:rPr sz="1400">
                          <a:solidFill>
                            <a:schemeClr val="accent2"/>
                          </a:solidFill>
                        </a:rPr>
                        <a:t> KC                             $   35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 err="1">
                          <a:solidFill>
                            <a:schemeClr val="accent2"/>
                          </a:solidFill>
                        </a:rPr>
                        <a:t>b.PENYUSUTAN</a:t>
                      </a:r>
                      <a:r>
                        <a:rPr sz="1400">
                          <a:solidFill>
                            <a:schemeClr val="accent2"/>
                          </a:solidFill>
                        </a:rPr>
                        <a:t> INVENTARIS      $   50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 err="1">
                          <a:solidFill>
                            <a:schemeClr val="accent2"/>
                          </a:solidFill>
                        </a:rPr>
                        <a:t>c.PAJAK</a:t>
                      </a:r>
                      <a:r>
                        <a:rPr sz="1400">
                          <a:solidFill>
                            <a:schemeClr val="accent2"/>
                          </a:solidFill>
                        </a:rPr>
                        <a:t> KC                                    $   25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 err="1">
                          <a:solidFill>
                            <a:schemeClr val="accent2"/>
                          </a:solidFill>
                        </a:rPr>
                        <a:t>d.B.IKLAN</a:t>
                      </a:r>
                      <a:r>
                        <a:rPr sz="1400">
                          <a:solidFill>
                            <a:schemeClr val="accent2"/>
                          </a:solidFill>
                        </a:rPr>
                        <a:t>                                       $ 300 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e.BUNGA6 % ATAS INVES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TASI DI KC PER1OKT’06 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$18.000 =                                     $  90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B.ASURANSI  $  35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B.PENYUSTN $  50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B.PAJAK         $  25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B.IKLAN         $ 300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B.BUNGA       $   90  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    RK-KP           $ 500 </a:t>
                      </a:r>
                      <a:endParaRPr lang="id-ID" altLang="en-US" sz="140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1100">
                          <a:solidFill>
                            <a:schemeClr val="accent2"/>
                          </a:solidFill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400">
                          <a:solidFill>
                            <a:schemeClr val="accent2"/>
                          </a:solidFill>
                        </a:rPr>
                        <a:t>RK-KC      $ 500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AK-PENYUSTN $  50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B.PAJAK            $  25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B.IKLAN             $300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B.BUNGA           $  90</a:t>
                      </a:r>
                    </a:p>
                    <a:p>
                      <a:pPr marL="0" lvl="0" indent="0">
                        <a:buNone/>
                      </a:pPr>
                      <a:r>
                        <a:rPr sz="1400">
                          <a:solidFill>
                            <a:schemeClr val="accent2"/>
                          </a:solidFill>
                        </a:rPr>
                        <a:t>  B.ASURANSI     $  35 </a:t>
                      </a:r>
                      <a:r>
                        <a:rPr sz="1400">
                          <a:solidFill>
                            <a:schemeClr val="accent2"/>
                          </a:solidFill>
                          <a:cs typeface="Times New Roman" panose="02020603050405020304" pitchFamily="18" charset="0"/>
                        </a:rPr>
                        <a:t>       </a:t>
                      </a:r>
                      <a:endParaRPr lang="id-ID" altLang="en-US" sz="1400">
                        <a:solidFill>
                          <a:schemeClr val="accent2"/>
                        </a:solidFill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10130</TotalTime>
  <Words>658</Words>
  <Application>Microsoft Office PowerPoint</Application>
  <PresentationFormat>On-screen Show (4:3)</PresentationFormat>
  <Paragraphs>178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Default Design</vt:lpstr>
      <vt:lpstr>Persamaan Akuntansi</vt:lpstr>
      <vt:lpstr>PERBEDAAN TRANSAKSI AGEN ,KANTOR CABANG DAN KANTOR PUSAT</vt:lpstr>
      <vt:lpstr>B.KANTOR CABANG</vt:lpstr>
      <vt:lpstr>C.TRANSAKSI INDEPENDEND  (NON-RECIPROCAL)</vt:lpstr>
      <vt:lpstr>RECIPROCAL  ACCOUNT</vt:lpstr>
      <vt:lpstr>JURNAL RECIPROCAL ACCOUNT</vt:lpstr>
      <vt:lpstr>JURNAL NON-RECIPROCAL ACCOUNT</vt:lpstr>
      <vt:lpstr>ILUSTRASI JURNAL (1)</vt:lpstr>
      <vt:lpstr>ILUSTRASI JURNAL (2)</vt:lpstr>
      <vt:lpstr>ILUSTRASI JURNAL (3)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PENJUALAN CICILAN (INSTALLMENT SALE)  ATAS BARANG MODAL (fixed asset)  ATAS BARANG DAGANGAN (merchandized goods)</dc:title>
  <dc:creator>User</dc:creator>
  <cp:lastModifiedBy>User</cp:lastModifiedBy>
  <cp:revision>525</cp:revision>
  <dcterms:created xsi:type="dcterms:W3CDTF">2002-06-14T10:27:41Z</dcterms:created>
  <dcterms:modified xsi:type="dcterms:W3CDTF">2024-12-17T00:07:43Z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1057-11.2.0.10017</vt:lpwstr>
  </property>
</Properties>
</file>